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4630400" cy="8229600"/>
  <p:notesSz cx="8229600" cy="14630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elasio" panose="020B0604020202020204" charset="0"/>
      <p:regular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2C0"/>
    <a:srgbClr val="D8B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2070" y="8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1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Программа AIDA64: Обзор и Возможности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— это мощный инструмент для диагностики и мониторинга аппаратного обеспечения, предоставляющий пользователям подробную и точную информацию о системе. Он помогает анализировать аппаратные компоненты, производительность и состояние системы в реальном времени.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EFC98-F426-4CB1-ADB1-1E2F6EBAD9C2}"/>
              </a:ext>
            </a:extLst>
          </p:cNvPr>
          <p:cNvSpPr txBox="1"/>
          <p:nvPr/>
        </p:nvSpPr>
        <p:spPr>
          <a:xfrm>
            <a:off x="3175000" y="262022"/>
            <a:ext cx="8280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D8B6A4"/>
                </a:solidFill>
              </a:rPr>
              <a:t>После установки </a:t>
            </a:r>
            <a:r>
              <a:rPr lang="en-US" sz="4400" dirty="0">
                <a:solidFill>
                  <a:srgbClr val="D8B6A4"/>
                </a:solidFill>
              </a:rPr>
              <a:t>USB-</a:t>
            </a:r>
            <a:r>
              <a:rPr lang="ru-RU" sz="4400" dirty="0">
                <a:solidFill>
                  <a:srgbClr val="D8B6A4"/>
                </a:solidFill>
              </a:rPr>
              <a:t>устройства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B37043-93EA-4D85-A4A8-3C3BA6D5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8" y="1185453"/>
            <a:ext cx="12917703" cy="5858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E3F3D-6043-45D0-BFA0-6C2076834D59}"/>
              </a:ext>
            </a:extLst>
          </p:cNvPr>
          <p:cNvSpPr txBox="1"/>
          <p:nvPr/>
        </p:nvSpPr>
        <p:spPr>
          <a:xfrm>
            <a:off x="304800" y="7406640"/>
            <a:ext cx="139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D8B6A4"/>
                </a:solidFill>
              </a:rPr>
              <a:t>Итог: </a:t>
            </a:r>
            <a:r>
              <a:rPr lang="ru-RU" dirty="0">
                <a:solidFill>
                  <a:srgbClr val="C9C2C0"/>
                </a:solidFill>
              </a:rPr>
              <a:t>дисковые устройства обновляются после нажатия кнопки обновить</a:t>
            </a:r>
          </a:p>
        </p:txBody>
      </p:sp>
    </p:spTree>
    <p:extLst>
      <p:ext uri="{BB962C8B-B14F-4D97-AF65-F5344CB8AC3E}">
        <p14:creationId xmlns:p14="http://schemas.microsoft.com/office/powerpoint/2010/main" val="553944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937EDB-3CFA-4955-B117-B25713F13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295649"/>
            <a:ext cx="12374880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914400" algn="l"/>
              </a:tabLst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rgbClr val="D8B6A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Эксперимент: "Танцы частоты процессора"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rgbClr val="D8B6A4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Цель: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Увидеть, как меняется частота CPU при смене нагрузки и режима питания.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Действия: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В AIDA64 откройте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Датчики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Найдите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Частота ЦП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(CPU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Frequency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).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Установите план питания Windows 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powercfg.cpl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) в 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"Энергосбережение"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 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Наблюдайте: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Упала ли частота до минимальной (например, 0.8-1.2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GHz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)?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Переключите план на 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"Высокая производительность"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 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Наблюдайте: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Подскочила ли частота сразу?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Пошевелите активно мышкой или откройте Блокнот. 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Наблюдайте: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Как резко и высоко поднимается частота даже на мелкое действие?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Что узнаете: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Как ОС и нагрузка динамически управляют CPU, и как точно AIDA64 это отображает.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568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EFC98-F426-4CB1-ADB1-1E2F6EBAD9C2}"/>
              </a:ext>
            </a:extLst>
          </p:cNvPr>
          <p:cNvSpPr txBox="1"/>
          <p:nvPr/>
        </p:nvSpPr>
        <p:spPr>
          <a:xfrm>
            <a:off x="3322320" y="297359"/>
            <a:ext cx="782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D8B6A4"/>
                </a:solidFill>
              </a:rPr>
              <a:t>Частота процессора в режиме: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6B9491-FA90-4F0E-8C02-B36601E7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702560"/>
            <a:ext cx="3837656" cy="5425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C735A0-BD7C-4423-8389-ECF4BC55C89C}"/>
              </a:ext>
            </a:extLst>
          </p:cNvPr>
          <p:cNvSpPr txBox="1"/>
          <p:nvPr/>
        </p:nvSpPr>
        <p:spPr>
          <a:xfrm>
            <a:off x="599439" y="1645920"/>
            <a:ext cx="3558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D8B6A4"/>
                </a:solidFill>
              </a:rPr>
              <a:t>Максимальной производительности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7D0049-8A86-4FD7-AD67-82238BEE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45" y="2702560"/>
            <a:ext cx="3980896" cy="4485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A1FC5E-5E7C-41AE-A45D-A1E9B2BCA522}"/>
              </a:ext>
            </a:extLst>
          </p:cNvPr>
          <p:cNvSpPr txBox="1"/>
          <p:nvPr/>
        </p:nvSpPr>
        <p:spPr>
          <a:xfrm>
            <a:off x="4949745" y="1645920"/>
            <a:ext cx="355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D8B6A4"/>
                </a:solidFill>
              </a:rPr>
              <a:t>Экономии энергии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CCB12-6329-4DEA-80EF-EAFF51D28E04}"/>
              </a:ext>
            </a:extLst>
          </p:cNvPr>
          <p:cNvSpPr txBox="1"/>
          <p:nvPr/>
        </p:nvSpPr>
        <p:spPr>
          <a:xfrm>
            <a:off x="9997439" y="2259260"/>
            <a:ext cx="4378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D8B6A4"/>
                </a:solidFill>
              </a:rPr>
              <a:t>Итог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09DC5-C319-44B6-99B5-EFAF0FC17B5D}"/>
              </a:ext>
            </a:extLst>
          </p:cNvPr>
          <p:cNvSpPr txBox="1"/>
          <p:nvPr/>
        </p:nvSpPr>
        <p:spPr>
          <a:xfrm>
            <a:off x="9652000" y="3259237"/>
            <a:ext cx="472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9C2C0"/>
                </a:solidFill>
              </a:rPr>
              <a:t>Изменения частот процессора </a:t>
            </a:r>
            <a:r>
              <a:rPr lang="en-US" sz="2400" dirty="0">
                <a:solidFill>
                  <a:srgbClr val="C9C2C0"/>
                </a:solidFill>
              </a:rPr>
              <a:t>AIDA64 </a:t>
            </a:r>
            <a:r>
              <a:rPr lang="ru-RU" sz="2400" dirty="0">
                <a:solidFill>
                  <a:srgbClr val="C9C2C0"/>
                </a:solidFill>
              </a:rPr>
              <a:t>фиксирует практически моментально. Даже нет необходимости открывать какие либо программы для обновления данных, или обновлять их по нажатию кнопки</a:t>
            </a:r>
          </a:p>
        </p:txBody>
      </p:sp>
    </p:spTree>
    <p:extLst>
      <p:ext uri="{BB962C8B-B14F-4D97-AF65-F5344CB8AC3E}">
        <p14:creationId xmlns:p14="http://schemas.microsoft.com/office/powerpoint/2010/main" val="1398170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C8B4171-165D-4136-9B19-763F30FC6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" y="822634"/>
            <a:ext cx="1392936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914400" algn="l"/>
              </a:tabLst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💥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rgbClr val="D8B6A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Эксперимент: "Тайные знаки: Поиск скрытых данных«</a:t>
            </a:r>
            <a:endParaRPr lang="ru-RU" altLang="ru-RU" dirty="0"/>
          </a:p>
          <a:p>
            <a:pPr lvl="0">
              <a:buFontTx/>
              <a:buAutoNum type="arabicPeriod"/>
              <a:tabLst/>
            </a:pP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Запустите AIDA64.</a:t>
            </a:r>
          </a:p>
          <a:p>
            <a:pPr lvl="0">
              <a:buFontTx/>
              <a:buAutoNum type="arabicPeriod" startAt="2"/>
              <a:tabLst/>
            </a:pP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Перейдите в раздел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Компьютер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-&gt;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Суммарная информация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.</a:t>
            </a:r>
          </a:p>
          <a:p>
            <a:pPr lvl="0">
              <a:buFontTx/>
              <a:buAutoNum type="arabicPeriod" startAt="3"/>
              <a:tabLst/>
            </a:pP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Внимательно просмотрите список. </a:t>
            </a:r>
            <a:r>
              <a:rPr lang="ru-RU" altLang="ru-RU" sz="2000" b="1" dirty="0">
                <a:solidFill>
                  <a:srgbClr val="C9C2C0"/>
                </a:solidFill>
                <a:latin typeface="quote-cjk-patch"/>
              </a:rPr>
              <a:t>Найдите минимум 3 пункта, которые сложно или невозможно быстро узнать через Диспетчер задач/Сведения о системе (msinfo32):</a:t>
            </a:r>
            <a:endParaRPr lang="ru-RU" altLang="ru-RU" sz="2000" dirty="0">
              <a:solidFill>
                <a:srgbClr val="C9C2C0"/>
              </a:solidFill>
              <a:latin typeface="quote-cjk-patch"/>
            </a:endParaRPr>
          </a:p>
          <a:p>
            <a:pPr lvl="1">
              <a:buFontTx/>
              <a:buChar char="•"/>
              <a:tabLst/>
            </a:pPr>
            <a:r>
              <a:rPr lang="ru-RU" altLang="ru-RU" sz="2000" b="1" dirty="0">
                <a:solidFill>
                  <a:srgbClr val="C9C2C0"/>
                </a:solidFill>
                <a:latin typeface="quote-cjk-patch"/>
              </a:rPr>
              <a:t>Серийный номер ноутбука/материнской платы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(обычно в разделе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DMI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-&gt;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Система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).</a:t>
            </a:r>
          </a:p>
          <a:p>
            <a:pPr lvl="1">
              <a:buFontTx/>
              <a:buChar char="•"/>
              <a:tabLst/>
            </a:pPr>
            <a:r>
              <a:rPr lang="ru-RU" altLang="ru-RU" sz="2000" b="1" dirty="0">
                <a:solidFill>
                  <a:srgbClr val="C9C2C0"/>
                </a:solidFill>
                <a:latin typeface="quote-cjk-patch"/>
              </a:rPr>
              <a:t>Точная модель аккумулятора (для ноутбуков)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(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Электропитание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-&gt;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Свойства батареи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-&gt;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Имя устройства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).</a:t>
            </a:r>
          </a:p>
          <a:p>
            <a:pPr lvl="1">
              <a:buFontTx/>
              <a:buChar char="•"/>
              <a:tabLst/>
            </a:pPr>
            <a:r>
              <a:rPr lang="ru-RU" altLang="ru-RU" sz="2000" b="1" dirty="0">
                <a:solidFill>
                  <a:srgbClr val="C9C2C0"/>
                </a:solidFill>
                <a:latin typeface="quote-cjk-patch"/>
              </a:rPr>
              <a:t>MAC-адрес сетевой карты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(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Сеть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-&gt;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Сетевые устройства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-&gt; Ваша сетевая карта -&gt;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MAC-адрес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).</a:t>
            </a:r>
          </a:p>
          <a:p>
            <a:pPr lvl="1">
              <a:buFontTx/>
              <a:buChar char="•"/>
              <a:tabLst/>
            </a:pPr>
            <a:r>
              <a:rPr lang="ru-RU" altLang="ru-RU" sz="2000" b="1" dirty="0">
                <a:solidFill>
                  <a:srgbClr val="C9C2C0"/>
                </a:solidFill>
                <a:latin typeface="quote-cjk-patch"/>
              </a:rPr>
              <a:t>Скорость шины PCI Express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для видеокарты (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Отображение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-&gt;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Видео PCI / AGP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-&gt;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Ширина шины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и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Текущая скорость шины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).</a:t>
            </a:r>
          </a:p>
          <a:p>
            <a:pPr lvl="1">
              <a:buFontTx/>
              <a:buChar char="•"/>
              <a:tabLst/>
            </a:pPr>
            <a:r>
              <a:rPr lang="ru-RU" altLang="ru-RU" sz="2000" b="1" dirty="0">
                <a:solidFill>
                  <a:srgbClr val="C9C2C0"/>
                </a:solidFill>
                <a:latin typeface="quote-cjk-patch"/>
              </a:rPr>
              <a:t>Дата изготовления модуля RAM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(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Системная плата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-&gt;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SPD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-&gt; Выберите модуль -&gt; 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Дата изготовления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).</a:t>
            </a:r>
          </a:p>
          <a:p>
            <a:pPr lvl="0">
              <a:buFontTx/>
              <a:buAutoNum type="arabicPeriod" startAt="4"/>
              <a:tabLst/>
            </a:pP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Попробуйте найти </a:t>
            </a:r>
            <a:r>
              <a:rPr lang="ru-RU" altLang="ru-RU" sz="2000" b="1" dirty="0">
                <a:solidFill>
                  <a:srgbClr val="C9C2C0"/>
                </a:solidFill>
                <a:latin typeface="quote-cjk-patch"/>
              </a:rPr>
              <a:t>эти же данные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стандартными способами:</a:t>
            </a:r>
          </a:p>
          <a:p>
            <a:pPr lvl="1">
              <a:buFontTx/>
              <a:buChar char="•"/>
              <a:tabLst/>
            </a:pPr>
            <a:r>
              <a:rPr lang="ru-RU" altLang="ru-RU" sz="2000" dirty="0" err="1">
                <a:solidFill>
                  <a:srgbClr val="C9C2C0"/>
                </a:solidFill>
                <a:latin typeface="quote-cjk-patch"/>
              </a:rPr>
              <a:t>Серийник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 ноутбука: Часто на наклейке снизу, в BIOS, или команда </a:t>
            </a:r>
            <a:r>
              <a:rPr lang="ru-RU" altLang="ru-RU" sz="2000" dirty="0" err="1">
                <a:solidFill>
                  <a:srgbClr val="C9C2C0"/>
                </a:solidFill>
                <a:latin typeface="Menlo"/>
              </a:rPr>
              <a:t>wmic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 </a:t>
            </a:r>
            <a:r>
              <a:rPr lang="ru-RU" altLang="ru-RU" sz="2000" dirty="0" err="1">
                <a:solidFill>
                  <a:srgbClr val="C9C2C0"/>
                </a:solidFill>
                <a:latin typeface="Menlo"/>
              </a:rPr>
              <a:t>bios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 </a:t>
            </a:r>
            <a:r>
              <a:rPr lang="ru-RU" altLang="ru-RU" sz="2000" dirty="0" err="1">
                <a:solidFill>
                  <a:srgbClr val="C9C2C0"/>
                </a:solidFill>
                <a:latin typeface="Menlo"/>
              </a:rPr>
              <a:t>get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 </a:t>
            </a:r>
            <a:r>
              <a:rPr lang="ru-RU" altLang="ru-RU" sz="2000" dirty="0" err="1">
                <a:solidFill>
                  <a:srgbClr val="C9C2C0"/>
                </a:solidFill>
                <a:latin typeface="Menlo"/>
              </a:rPr>
              <a:t>serialnumber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в CMD.</a:t>
            </a:r>
          </a:p>
          <a:p>
            <a:pPr lvl="1">
              <a:buFontTx/>
              <a:buChar char="•"/>
              <a:tabLst/>
            </a:pP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Модель аккумулятора: Только физический осмотр или сложные команды </a:t>
            </a:r>
            <a:r>
              <a:rPr lang="ru-RU" altLang="ru-RU" sz="2000" dirty="0" err="1">
                <a:solidFill>
                  <a:srgbClr val="C9C2C0"/>
                </a:solidFill>
                <a:latin typeface="quote-cjk-patch"/>
              </a:rPr>
              <a:t>PowerShell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.</a:t>
            </a:r>
          </a:p>
          <a:p>
            <a:pPr lvl="1">
              <a:buFontTx/>
              <a:buChar char="•"/>
              <a:tabLst/>
            </a:pP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MAC-адрес: </a:t>
            </a:r>
            <a:r>
              <a:rPr lang="ru-RU" altLang="ru-RU" sz="2000" dirty="0" err="1">
                <a:solidFill>
                  <a:srgbClr val="C9C2C0"/>
                </a:solidFill>
                <a:latin typeface="Menlo"/>
              </a:rPr>
              <a:t>ipconfig</a:t>
            </a:r>
            <a:r>
              <a:rPr lang="ru-RU" altLang="ru-RU" sz="2000" dirty="0">
                <a:solidFill>
                  <a:srgbClr val="C9C2C0"/>
                </a:solidFill>
                <a:latin typeface="Menlo"/>
              </a:rPr>
              <a:t> /</a:t>
            </a:r>
            <a:r>
              <a:rPr lang="ru-RU" altLang="ru-RU" sz="2000" dirty="0" err="1">
                <a:solidFill>
                  <a:srgbClr val="C9C2C0"/>
                </a:solidFill>
                <a:latin typeface="Menlo"/>
              </a:rPr>
              <a:t>all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 в CMD (но искать среди списка адаптеров).</a:t>
            </a:r>
          </a:p>
          <a:p>
            <a:pPr lvl="1">
              <a:buFontTx/>
              <a:buChar char="•"/>
              <a:tabLst/>
            </a:pP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Скорость </a:t>
            </a:r>
            <a:r>
              <a:rPr lang="ru-RU" altLang="ru-RU" sz="2000" dirty="0" err="1">
                <a:solidFill>
                  <a:srgbClr val="C9C2C0"/>
                </a:solidFill>
                <a:latin typeface="quote-cjk-patch"/>
              </a:rPr>
              <a:t>PCIe</a:t>
            </a: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: Почти нереально без спец. ПО.</a:t>
            </a:r>
          </a:p>
          <a:p>
            <a:pPr lvl="1">
              <a:buFontTx/>
              <a:buChar char="•"/>
              <a:tabLst/>
            </a:pPr>
            <a:r>
              <a:rPr lang="ru-RU" altLang="ru-RU" sz="2000" dirty="0">
                <a:solidFill>
                  <a:srgbClr val="C9C2C0"/>
                </a:solidFill>
                <a:latin typeface="quote-cjk-patch"/>
              </a:rPr>
              <a:t>Дата RAM: Только физический осмотр чипа.</a:t>
            </a:r>
            <a:endParaRPr lang="ru-RU" altLang="ru-RU" sz="2000" dirty="0">
              <a:solidFill>
                <a:srgbClr val="C9C2C0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ECA5ADA-5A89-4690-8AE7-3C9EBF148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3723"/>
            <a:ext cx="65" cy="307446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228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EFC98-F426-4CB1-ADB1-1E2F6EBAD9C2}"/>
              </a:ext>
            </a:extLst>
          </p:cNvPr>
          <p:cNvSpPr txBox="1"/>
          <p:nvPr/>
        </p:nvSpPr>
        <p:spPr>
          <a:xfrm>
            <a:off x="3474720" y="370860"/>
            <a:ext cx="7518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D8B6A4"/>
                </a:solidFill>
              </a:rPr>
              <a:t>Информация в </a:t>
            </a:r>
            <a:r>
              <a:rPr lang="en-US" sz="4400" dirty="0">
                <a:solidFill>
                  <a:srgbClr val="D8B6A4"/>
                </a:solidFill>
              </a:rPr>
              <a:t>AIDA64</a:t>
            </a:r>
            <a:endParaRPr lang="ru-RU" sz="4400" dirty="0">
              <a:solidFill>
                <a:srgbClr val="D8B6A4"/>
              </a:solidFill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701998-6179-4E85-ACE2-726E2371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06" y="1600901"/>
            <a:ext cx="9291854" cy="60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06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EFC98-F426-4CB1-ADB1-1E2F6EBAD9C2}"/>
              </a:ext>
            </a:extLst>
          </p:cNvPr>
          <p:cNvSpPr txBox="1"/>
          <p:nvPr/>
        </p:nvSpPr>
        <p:spPr>
          <a:xfrm>
            <a:off x="3474720" y="370860"/>
            <a:ext cx="7518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D8B6A4"/>
                </a:solidFill>
              </a:rPr>
              <a:t>Информация в </a:t>
            </a:r>
            <a:r>
              <a:rPr lang="en-US" sz="4400" dirty="0">
                <a:solidFill>
                  <a:srgbClr val="D8B6A4"/>
                </a:solidFill>
              </a:rPr>
              <a:t>MS-INFO32</a:t>
            </a:r>
            <a:endParaRPr lang="ru-RU" sz="4400" dirty="0">
              <a:solidFill>
                <a:srgbClr val="D8B6A4"/>
              </a:solidFill>
            </a:endParaRP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43CC31-DC55-4224-97CA-3C8CB20F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89" y="1196553"/>
            <a:ext cx="10664152" cy="66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32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8ECA5ADA-5A89-4690-8AE7-3C9EBF148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3723"/>
            <a:ext cx="65" cy="307446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28B40E-2A3E-4E86-A869-16AF25F8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901863"/>
            <a:ext cx="13746479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371600" algn="l"/>
              </a:tabLst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rgbClr val="D8B6A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Эксперимент: "Сенсоры: AIDA64 </a:t>
            </a:r>
            <a:r>
              <a:rPr kumimoji="0" lang="ru-RU" altLang="ru-RU" sz="4400" b="1" i="0" u="none" strike="noStrike" cap="none" normalizeH="0" baseline="0" dirty="0" err="1">
                <a:ln>
                  <a:noFill/>
                </a:ln>
                <a:solidFill>
                  <a:srgbClr val="D8B6A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vs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rgbClr val="D8B6A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Диспетчер задач"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rgbClr val="D8B6A4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716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Цель: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Сравнить базовые показания загрузки с системным монитором.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716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Действия: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13716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Запустите AIDA64, откройте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Датчики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13716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Запустите Диспетчер задач 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Ctrl+Shift+Esc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), перейдите на вкладку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Производительность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13716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Сравните значения: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716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Загрузка CPU: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В AIDA64 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ЦП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-&gt;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Загрузка ЦП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)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в Диспетчере задач (общая загрузка CPU).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716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Загрузка ОЗУ: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В AIDA64 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Память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-&gt;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Использование памяти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)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в Диспетчере задач ("Память" -&gt; "Используется").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716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Загрузка Диска (C:):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В AIDA64 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Разделы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-&gt; Ваш диск C: -&gt;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Активность раздела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)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в Диспетчере задач ("Диск" -&gt; "Активность").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13716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Создайте нагрузку (например, скопируйте большой файл). 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Наблюдайте: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Насколько синхронно меняются показания?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307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EFC98-F426-4CB1-ADB1-1E2F6EBAD9C2}"/>
              </a:ext>
            </a:extLst>
          </p:cNvPr>
          <p:cNvSpPr txBox="1"/>
          <p:nvPr/>
        </p:nvSpPr>
        <p:spPr>
          <a:xfrm>
            <a:off x="5222240" y="675660"/>
            <a:ext cx="751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D8B6A4"/>
                </a:solidFill>
              </a:rPr>
              <a:t>До нагрузки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F5B3E5-D3A5-47D0-9B63-BAACE7F4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1831397"/>
            <a:ext cx="13172038" cy="58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23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EFC98-F426-4CB1-ADB1-1E2F6EBAD9C2}"/>
              </a:ext>
            </a:extLst>
          </p:cNvPr>
          <p:cNvSpPr txBox="1"/>
          <p:nvPr/>
        </p:nvSpPr>
        <p:spPr>
          <a:xfrm>
            <a:off x="4805680" y="889020"/>
            <a:ext cx="751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D8B6A4"/>
                </a:solidFill>
              </a:rPr>
              <a:t>После нагрузки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B315C-FA2B-488A-BCC2-A971EA60A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771161"/>
            <a:ext cx="11988800" cy="5360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2DACD-2CCC-468C-97BE-28A07916B19A}"/>
              </a:ext>
            </a:extLst>
          </p:cNvPr>
          <p:cNvSpPr txBox="1"/>
          <p:nvPr/>
        </p:nvSpPr>
        <p:spPr>
          <a:xfrm>
            <a:off x="284480" y="7340580"/>
            <a:ext cx="1283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D8B6A4"/>
                </a:solidFill>
              </a:rPr>
              <a:t>Итог: </a:t>
            </a:r>
            <a:r>
              <a:rPr lang="ru-RU" dirty="0">
                <a:solidFill>
                  <a:srgbClr val="C9C2C0"/>
                </a:solidFill>
              </a:rPr>
              <a:t>показания в обоих случаях меняются синхронно</a:t>
            </a:r>
          </a:p>
        </p:txBody>
      </p:sp>
    </p:spTree>
    <p:extLst>
      <p:ext uri="{BB962C8B-B14F-4D97-AF65-F5344CB8AC3E}">
        <p14:creationId xmlns:p14="http://schemas.microsoft.com/office/powerpoint/2010/main" val="1489926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8ECA5ADA-5A89-4690-8AE7-3C9EBF148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3723"/>
            <a:ext cx="65" cy="307446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6C39EE-6307-46E8-BD0A-536932962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60" y="621536"/>
            <a:ext cx="12740640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rgbClr val="D8B6A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Эксперимент: "Быстрый бенчмарк памяти (30 секунд)"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rgbClr val="D8B6A4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Цель: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Получить быструю оценку скорости чтения ОЗУ и сравнить с ожидаемой для вашего типа памяти (DDR4, DDR5).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Действия: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Закройте все тяжелые программы.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В AIDA64 перейдите: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Сервис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-&gt;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Тест кэша и памяти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В открывшемся окне в выпадающем списке сверху выберите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Memory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Read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(Чтение памяти).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Нажмите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Start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Benchmark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Подождите 20-30 секунд, пока график не стабилизируется.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Посмотрите на значение 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Read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в таблице результатов (в MB/s). 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Запишите его.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(Опционально) Сравните ваш результат с типичными скоростями для вашего стандарта RAM (DDR4-3200 ~ 45000 MB/s, DDR5-4800 ~ 60000+ MB/s).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Что узнаете: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Примерную реальную скорость чтения вашей оперативной памяти. Это хорошая база для сравнения, если вы когда-нибудь решите обновить ОЗУ или настройки.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853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18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2979063"/>
            <a:ext cx="7043142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Хронология Развития AIDA64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882509"/>
            <a:ext cx="22860" cy="3812381"/>
          </a:xfrm>
          <a:prstGeom prst="roundRect">
            <a:avLst>
              <a:gd name="adj" fmla="val 128185"/>
            </a:avLst>
          </a:prstGeom>
          <a:solidFill>
            <a:srgbClr val="504D4C"/>
          </a:solidFill>
          <a:ln/>
        </p:spPr>
      </p:sp>
      <p:sp>
        <p:nvSpPr>
          <p:cNvPr id="5" name="Shape 2"/>
          <p:cNvSpPr/>
          <p:nvPr/>
        </p:nvSpPr>
        <p:spPr>
          <a:xfrm>
            <a:off x="6532305" y="4090749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7095470" y="3882509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7168634" y="3919061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896678" y="394966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1950: Первая версия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3657" y="4371975"/>
            <a:ext cx="565487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Выпуск первой версии AIDA64 компанией FinalWire, начало пути программы в области диагностики и мониторинга систем.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12070" y="5262801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504D4C"/>
          </a:solidFill>
          <a:ln/>
        </p:spPr>
      </p:sp>
      <p:sp>
        <p:nvSpPr>
          <p:cNvPr id="11" name="Shape 8"/>
          <p:cNvSpPr/>
          <p:nvPr/>
        </p:nvSpPr>
        <p:spPr>
          <a:xfrm>
            <a:off x="7095470" y="5054560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7168634" y="5091112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291870" y="5121712"/>
            <a:ext cx="359449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1960: Регулярные обновления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91870" y="5544026"/>
            <a:ext cx="565487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Включая улучшения функционала и интерфейса, расширение поддержки новых технологий.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32305" y="6273046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504D4C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5470" y="6064806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7168634" y="6101358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3797022" y="6131957"/>
            <a:ext cx="254150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1970: Новые функции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3657" y="6554272"/>
            <a:ext cx="565487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Выпуск версии AIDA64 с новыми функциями для мониторинга аппаратного обеспечения и улучшения производительности.</a:t>
            </a:r>
            <a:endParaRPr lang="en-US" sz="1500" dirty="0"/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EFC98-F426-4CB1-ADB1-1E2F6EBAD9C2}"/>
              </a:ext>
            </a:extLst>
          </p:cNvPr>
          <p:cNvSpPr txBox="1"/>
          <p:nvPr/>
        </p:nvSpPr>
        <p:spPr>
          <a:xfrm>
            <a:off x="3556000" y="713341"/>
            <a:ext cx="751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D8B6A4"/>
                </a:solidFill>
              </a:rPr>
              <a:t>Бенчмарк </a:t>
            </a:r>
            <a:r>
              <a:rPr lang="en-US" sz="4400" dirty="0">
                <a:solidFill>
                  <a:srgbClr val="D8B6A4"/>
                </a:solidFill>
              </a:rPr>
              <a:t>RAM </a:t>
            </a:r>
            <a:r>
              <a:rPr lang="ru-RU" sz="4400" dirty="0">
                <a:solidFill>
                  <a:srgbClr val="D8B6A4"/>
                </a:solidFill>
              </a:rPr>
              <a:t>памяти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F6A65D-E365-41A6-8EAA-31CD9D5D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7" y="1845284"/>
            <a:ext cx="5125165" cy="4925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53D36-DD57-4014-82A2-CA1339264464}"/>
              </a:ext>
            </a:extLst>
          </p:cNvPr>
          <p:cNvSpPr txBox="1"/>
          <p:nvPr/>
        </p:nvSpPr>
        <p:spPr>
          <a:xfrm>
            <a:off x="7548880" y="1682724"/>
            <a:ext cx="480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D8B6A4"/>
                </a:solidFill>
              </a:rPr>
              <a:t>ИТОГ: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21050-38D2-42AF-A54C-71BD525373EB}"/>
              </a:ext>
            </a:extLst>
          </p:cNvPr>
          <p:cNvSpPr txBox="1"/>
          <p:nvPr/>
        </p:nvSpPr>
        <p:spPr>
          <a:xfrm>
            <a:off x="7477760" y="2936240"/>
            <a:ext cx="4805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9C2C0"/>
                </a:solidFill>
              </a:rPr>
              <a:t>В связи обновлением программы добавился отдельный тест скорости памяти. По итогу теста мы можем наблюдать что скорость моей оперативной памяти практически равна заявленной. Разницу можно считать погрешностью</a:t>
            </a:r>
          </a:p>
        </p:txBody>
      </p:sp>
    </p:spTree>
    <p:extLst>
      <p:ext uri="{BB962C8B-B14F-4D97-AF65-F5344CB8AC3E}">
        <p14:creationId xmlns:p14="http://schemas.microsoft.com/office/powerpoint/2010/main" val="409445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" y="643057"/>
            <a:ext cx="7870508" cy="1137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Ключевые Функциональные Возможности AIDA64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6746" y="2052995"/>
            <a:ext cx="409337" cy="409337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69" y="2087106"/>
            <a:ext cx="272891" cy="3411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28011" y="2115503"/>
            <a:ext cx="343554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Глубокая диагностика системы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28011" y="2508766"/>
            <a:ext cx="7279243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обеспечивает глубокую диагностику системы, позволяя выявлять проблемы в аппаратном и программном обеспечении.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36746" y="3454598"/>
            <a:ext cx="409337" cy="409337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69" y="3488710"/>
            <a:ext cx="272891" cy="3411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28011" y="3517106"/>
            <a:ext cx="292322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Мониторинг температуры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228011" y="3910370"/>
            <a:ext cx="7279243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Программа мониторит температуру компонентов системы, помогая избежать перегрева и продлить срок службы оборудования.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36746" y="4856202"/>
            <a:ext cx="409337" cy="409337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69" y="4890314"/>
            <a:ext cx="272891" cy="3411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28011" y="4918710"/>
            <a:ext cx="396978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Тестирование производительности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228011" y="5311973"/>
            <a:ext cx="7279243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позволяет проводить тестирование производительности, что дает возможность оценить эффективность работы системы и выявить узкие места.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36746" y="6257806"/>
            <a:ext cx="409337" cy="409337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69" y="6291917"/>
            <a:ext cx="272891" cy="34111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28011" y="6320314"/>
            <a:ext cx="378690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Анализ аппаратного обеспечения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228011" y="6713577"/>
            <a:ext cx="7279243" cy="872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Программа предлагает детальный анализ аппаратного обеспечения, включая информацию о процессоре, материнской плате, видеокартах и других компонентах.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10139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Преимущества и Недостатки AIDA64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3163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Преимущества AIDA64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Высокая точность данных, обеспечивающая надежную информацию о системе.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Широкий спектр функций, включая мониторинг, диагностику и тестирование.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89" y="56272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Универсальный инструмент для профессионалов.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Недостатки AIDA64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170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Высокая стоимость, что может быть ограничением для некоторых пользователей.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Сложный интерфейс и функционал для новичков, требующий времени на изучение.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63729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Версии</a:t>
            </a: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AIDA64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3664744" cy="2758559"/>
          </a:xfrm>
          <a:prstGeom prst="roundRect">
            <a:avLst>
              <a:gd name="adj" fmla="val 1233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Extreme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28831"/>
            <a:ext cx="3211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Обеспечивает полный доступ ко всем функциям для домашних пользователей и энтузиастов.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Engineer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Предназначена для инженеров и технических специалистов, предлагая расширенные возможности диагностики.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Business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Разработана для корпоративного использования, позволяя управлять несколькими системами одновременно.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25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Системные Требования AIDA64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003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534960"/>
            <a:ext cx="3264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Операционная система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025378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Требуется операционная система Windows для корректной установки и работы AIDA64.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81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452818"/>
            <a:ext cx="2922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Оперативная память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94323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Минимум 1 ГБ оперативной памяти для стабильной работы программы.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23601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3706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Место на диске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86109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Необходимо 50 МБ свободного места на жестком диске для установки AIDA64.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7780" y="7974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Часто Задаваемые Вопросы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5616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68796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Совместимость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178379"/>
            <a:ext cx="2329815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Пользователи могут узнать, какие версии программы совместимы с различными операционными системами и аппаратными конфигурациями.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65616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68796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Лицензирование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532709"/>
            <a:ext cx="232981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 FAQ представлены различные варианты лицензий программы, включая информацию о сравнении функций каждой версии.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65616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68796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Поддержка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178379"/>
            <a:ext cx="232981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Пользователи могут найти сведения о технической поддержке и способах ее получения в различных ситуациях.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0B46535-D452-498B-851A-FD6572B9B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997" y="1053061"/>
            <a:ext cx="11607286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914400" algn="l"/>
              </a:tabLst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📌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rgbClr val="D8B6A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Эксперимент: "Мгновенное обновление USB-устройств«</a:t>
            </a:r>
            <a:endParaRPr kumimoji="0" lang="ru-RU" altLang="ru-RU" sz="4400" b="1" i="0" u="none" strike="noStrike" cap="none" normalizeH="0" baseline="0" dirty="0">
              <a:ln>
                <a:noFill/>
              </a:ln>
              <a:solidFill>
                <a:srgbClr val="D8B6A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914400" algn="l"/>
              </a:tabLst>
            </a:pP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D8B6A4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Цель: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Проверить скорость реакции AIDA64 на подключение/отключение устройств в реальном времени.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Действия: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Запустите AIDA64.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Откройте: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Устройства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-&gt;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Устройства Windows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-&gt; 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Дисковые устройства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Подключите USB-флешку. 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Наблюдайте: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Появится ли она в списке через 3-5 секунд?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Через "Безопасное извлечение" отключите флешку. 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Наблюдайте: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Исчезнет ли она из списка мгновенно?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14400" algn="l"/>
              </a:tabLs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Что узнаете: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9C2C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Насколько "живой" мониторинг устройств в AIDA64.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C9C2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30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189F2-3EA6-4DBB-8072-53F4EE7D8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6867"/>
            <a:ext cx="14630400" cy="5183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AEFC98-F426-4CB1-ADB1-1E2F6EBAD9C2}"/>
              </a:ext>
            </a:extLst>
          </p:cNvPr>
          <p:cNvSpPr txBox="1"/>
          <p:nvPr/>
        </p:nvSpPr>
        <p:spPr>
          <a:xfrm>
            <a:off x="3362960" y="1026160"/>
            <a:ext cx="7518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D8B6A4"/>
                </a:solidFill>
              </a:rPr>
              <a:t>До установки </a:t>
            </a:r>
            <a:r>
              <a:rPr lang="en-US" sz="4400" dirty="0">
                <a:solidFill>
                  <a:srgbClr val="D8B6A4"/>
                </a:solidFill>
              </a:rPr>
              <a:t>USB-</a:t>
            </a:r>
            <a:r>
              <a:rPr lang="ru-RU" sz="4400" dirty="0">
                <a:solidFill>
                  <a:srgbClr val="D8B6A4"/>
                </a:solidFill>
              </a:rPr>
              <a:t>устройства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161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1172</Words>
  <Application>Microsoft Office PowerPoint</Application>
  <PresentationFormat>Произвольный</PresentationFormat>
  <Paragraphs>128</Paragraphs>
  <Slides>20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Calibri</vt:lpstr>
      <vt:lpstr>Arial Unicode MS</vt:lpstr>
      <vt:lpstr>Gelasio</vt:lpstr>
      <vt:lpstr>Segoe UI</vt:lpstr>
      <vt:lpstr>Arial</vt:lpstr>
      <vt:lpstr>Menlo</vt:lpstr>
      <vt:lpstr>quote-cjk-patch</vt:lpstr>
      <vt:lpstr>Courier New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Валентин Харитонов</cp:lastModifiedBy>
  <cp:revision>9</cp:revision>
  <dcterms:created xsi:type="dcterms:W3CDTF">2025-06-11T12:28:04Z</dcterms:created>
  <dcterms:modified xsi:type="dcterms:W3CDTF">2025-06-13T11:28:09Z</dcterms:modified>
</cp:coreProperties>
</file>